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9" r:id="rId1"/>
  </p:sldMasterIdLst>
  <p:notesMasterIdLst>
    <p:notesMasterId r:id="rId6"/>
  </p:notesMasterIdLst>
  <p:sldIdLst>
    <p:sldId id="350" r:id="rId2"/>
    <p:sldId id="379" r:id="rId3"/>
    <p:sldId id="392" r:id="rId4"/>
    <p:sldId id="393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orient="horz" pos="346" userDrawn="1">
          <p15:clr>
            <a:srgbClr val="A4A3A4"/>
          </p15:clr>
        </p15:guide>
        <p15:guide id="3" orient="horz" pos="3974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E3D3"/>
    <a:srgbClr val="41719C"/>
    <a:srgbClr val="C8D4E1"/>
    <a:srgbClr val="DBE0E9"/>
    <a:srgbClr val="0070C0"/>
    <a:srgbClr val="E9EDF4"/>
    <a:srgbClr val="4F81BD"/>
    <a:srgbClr val="404040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8" autoAdjust="0"/>
    <p:restoredTop sz="91530" autoAdjust="0"/>
  </p:normalViewPr>
  <p:slideViewPr>
    <p:cSldViewPr snapToGrid="0" showGuides="1">
      <p:cViewPr varScale="1">
        <p:scale>
          <a:sx n="106" d="100"/>
          <a:sy n="106" d="100"/>
        </p:scale>
        <p:origin x="558" y="108"/>
      </p:cViewPr>
      <p:guideLst>
        <p:guide orient="horz" pos="1003"/>
        <p:guide orient="horz" pos="346"/>
        <p:guide orient="horz" pos="397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5782A3-5A93-4D09-9FC8-5C07DE00EEE0}" type="datetimeFigureOut">
              <a:rPr lang="zh-CN" altLang="en-US" smtClean="0"/>
              <a:pPr/>
              <a:t>2022/8/29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9D729B-8596-4FFA-9CA9-30F7BB8824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455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EB3B-EFE4-48A1-A714-BEA28992D2BA}" type="datetimeFigureOut">
              <a:rPr lang="zh-CN" altLang="en-US" smtClean="0"/>
              <a:pPr/>
              <a:t>2022/8/29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590-5C98-4BA2-9BBB-A602B27743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89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EB3B-EFE4-48A1-A714-BEA28992D2BA}" type="datetimeFigureOut">
              <a:rPr lang="zh-CN" altLang="en-US" smtClean="0"/>
              <a:pPr/>
              <a:t>2022/8/29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590-5C98-4BA2-9BBB-A602B27743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938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EB3B-EFE4-48A1-A714-BEA28992D2BA}" type="datetimeFigureOut">
              <a:rPr lang="zh-CN" altLang="en-US" smtClean="0"/>
              <a:pPr/>
              <a:t>2022/8/29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590-5C98-4BA2-9BBB-A602B27743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805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525096" y="523197"/>
            <a:ext cx="5412736" cy="604867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9049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525096" y="523197"/>
            <a:ext cx="5412736" cy="604867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4943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525096" y="523197"/>
            <a:ext cx="5412736" cy="604867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74506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525096" y="523197"/>
            <a:ext cx="5412736" cy="604867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9969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525096" y="523197"/>
            <a:ext cx="5412736" cy="604867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8773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525096" y="523197"/>
            <a:ext cx="5412736" cy="604867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02382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525096" y="523197"/>
            <a:ext cx="5412736" cy="604867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5683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525096" y="523197"/>
            <a:ext cx="5412736" cy="604867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ysClr val="window" lastClr="FFFFFF">
              <a:alpha val="90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800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1934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EB3B-EFE4-48A1-A714-BEA28992D2BA}" type="datetimeFigureOut">
              <a:rPr lang="zh-CN" altLang="en-US" smtClean="0"/>
              <a:pPr/>
              <a:t>2022/8/29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590-5C98-4BA2-9BBB-A602B27743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7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EB3B-EFE4-48A1-A714-BEA28992D2BA}" type="datetimeFigureOut">
              <a:rPr lang="zh-CN" altLang="en-US" smtClean="0"/>
              <a:pPr/>
              <a:t>2022/8/29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590-5C98-4BA2-9BBB-A602B27743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702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EB3B-EFE4-48A1-A714-BEA28992D2BA}" type="datetimeFigureOut">
              <a:rPr lang="zh-CN" altLang="en-US" smtClean="0"/>
              <a:pPr/>
              <a:t>2022/8/29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590-5C98-4BA2-9BBB-A602B27743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463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EB3B-EFE4-48A1-A714-BEA28992D2BA}" type="datetimeFigureOut">
              <a:rPr lang="zh-CN" altLang="en-US" smtClean="0"/>
              <a:pPr/>
              <a:t>2022/8/29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590-5C98-4BA2-9BBB-A602B27743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074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EB3B-EFE4-48A1-A714-BEA28992D2BA}" type="datetimeFigureOut">
              <a:rPr lang="zh-CN" altLang="en-US" smtClean="0"/>
              <a:pPr/>
              <a:t>2022/8/29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590-5C98-4BA2-9BBB-A602B27743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842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EB3B-EFE4-48A1-A714-BEA28992D2BA}" type="datetimeFigureOut">
              <a:rPr lang="zh-CN" altLang="en-US" smtClean="0"/>
              <a:pPr/>
              <a:t>2022/8/29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590-5C98-4BA2-9BBB-A602B27743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215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EB3B-EFE4-48A1-A714-BEA28992D2BA}" type="datetimeFigureOut">
              <a:rPr lang="zh-CN" altLang="en-US" smtClean="0"/>
              <a:pPr/>
              <a:t>2022/8/29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590-5C98-4BA2-9BBB-A602B27743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305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6EB3B-EFE4-48A1-A714-BEA28992D2BA}" type="datetimeFigureOut">
              <a:rPr lang="zh-CN" altLang="en-US" smtClean="0"/>
              <a:pPr/>
              <a:t>2022/8/29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9C590-5C98-4BA2-9BBB-A602B27743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059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6EB3B-EFE4-48A1-A714-BEA28992D2BA}" type="datetimeFigureOut">
              <a:rPr lang="zh-CN" altLang="en-US" smtClean="0"/>
              <a:pPr/>
              <a:t>2022/8/29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9C590-5C98-4BA2-9BBB-A602B27743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310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2" r:id="rId18"/>
    <p:sldLayoutId id="2147483699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8187" y="1478700"/>
            <a:ext cx="12070079" cy="1944216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7"/>
          <p:cNvSpPr txBox="1"/>
          <p:nvPr/>
        </p:nvSpPr>
        <p:spPr>
          <a:xfrm>
            <a:off x="121921" y="1843371"/>
            <a:ext cx="120700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西南交通大学研究生学位论文质量管理规定</a:t>
            </a:r>
            <a:r>
              <a:rPr lang="en-US" altLang="zh-CN" sz="36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</a:p>
          <a:p>
            <a:pPr algn="ctr"/>
            <a:r>
              <a:rPr lang="zh-CN" altLang="en-US" sz="3600" b="1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修订说明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188" y="3600562"/>
            <a:ext cx="12070079" cy="0"/>
          </a:xfrm>
          <a:prstGeom prst="line">
            <a:avLst/>
          </a:prstGeom>
          <a:noFill/>
          <a:ln w="76200" cap="rnd" cmpd="sng" algn="ctr">
            <a:solidFill>
              <a:srgbClr val="0070C0"/>
            </a:solidFill>
            <a:prstDash val="solid"/>
          </a:ln>
          <a:effectLst/>
        </p:spPr>
      </p:cxnSp>
      <p:cxnSp>
        <p:nvCxnSpPr>
          <p:cNvPr id="10" name="直接连接符 9"/>
          <p:cNvCxnSpPr/>
          <p:nvPr/>
        </p:nvCxnSpPr>
        <p:spPr>
          <a:xfrm>
            <a:off x="58188" y="1296306"/>
            <a:ext cx="12070079" cy="0"/>
          </a:xfrm>
          <a:prstGeom prst="line">
            <a:avLst/>
          </a:prstGeom>
          <a:noFill/>
          <a:ln w="76200" cap="rnd" cmpd="sng" algn="ctr">
            <a:solidFill>
              <a:srgbClr val="0070C0"/>
            </a:solidFill>
            <a:prstDash val="solid"/>
          </a:ln>
          <a:effectLst/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3">
            <a:extLst>
              <a:ext uri="{FF2B5EF4-FFF2-40B4-BE49-F238E27FC236}">
                <a16:creationId xmlns:a16="http://schemas.microsoft.com/office/drawing/2014/main" xmlns="" id="{A5E09E11-7F24-43B2-BD58-2529EF96298B}"/>
              </a:ext>
            </a:extLst>
          </p:cNvPr>
          <p:cNvGrpSpPr/>
          <p:nvPr/>
        </p:nvGrpSpPr>
        <p:grpSpPr>
          <a:xfrm>
            <a:off x="579264" y="298834"/>
            <a:ext cx="11046679" cy="620180"/>
            <a:chOff x="4442990" y="2306965"/>
            <a:chExt cx="7416825" cy="620180"/>
          </a:xfrm>
        </p:grpSpPr>
        <p:sp>
          <p:nvSpPr>
            <p:cNvPr id="9" name="矩形 5">
              <a:extLst>
                <a:ext uri="{FF2B5EF4-FFF2-40B4-BE49-F238E27FC236}">
                  <a16:creationId xmlns:a16="http://schemas.microsoft.com/office/drawing/2014/main" xmlns="" id="{D2D0524E-71BA-4C43-817C-6D63826C06AC}"/>
                </a:ext>
              </a:extLst>
            </p:cNvPr>
            <p:cNvSpPr/>
            <p:nvPr/>
          </p:nvSpPr>
          <p:spPr>
            <a:xfrm>
              <a:off x="4442990" y="2306965"/>
              <a:ext cx="5720037" cy="609288"/>
            </a:xfrm>
            <a:custGeom>
              <a:avLst/>
              <a:gdLst>
                <a:gd name="connsiteX0" fmla="*/ 0 w 2160240"/>
                <a:gd name="connsiteY0" fmla="*/ 0 h 288032"/>
                <a:gd name="connsiteX1" fmla="*/ 2160240 w 2160240"/>
                <a:gd name="connsiteY1" fmla="*/ 0 h 288032"/>
                <a:gd name="connsiteX2" fmla="*/ 2160240 w 2160240"/>
                <a:gd name="connsiteY2" fmla="*/ 288032 h 288032"/>
                <a:gd name="connsiteX3" fmla="*/ 0 w 2160240"/>
                <a:gd name="connsiteY3" fmla="*/ 288032 h 288032"/>
                <a:gd name="connsiteX4" fmla="*/ 0 w 2160240"/>
                <a:gd name="connsiteY4" fmla="*/ 0 h 288032"/>
                <a:gd name="connsiteX0" fmla="*/ 0 w 2160240"/>
                <a:gd name="connsiteY0" fmla="*/ 0 h 288032"/>
                <a:gd name="connsiteX1" fmla="*/ 1941299 w 2160240"/>
                <a:gd name="connsiteY1" fmla="*/ 0 h 288032"/>
                <a:gd name="connsiteX2" fmla="*/ 2160240 w 2160240"/>
                <a:gd name="connsiteY2" fmla="*/ 288032 h 288032"/>
                <a:gd name="connsiteX3" fmla="*/ 0 w 2160240"/>
                <a:gd name="connsiteY3" fmla="*/ 288032 h 288032"/>
                <a:gd name="connsiteX4" fmla="*/ 0 w 2160240"/>
                <a:gd name="connsiteY4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240" h="288032">
                  <a:moveTo>
                    <a:pt x="0" y="0"/>
                  </a:moveTo>
                  <a:lnTo>
                    <a:pt x="1941299" y="0"/>
                  </a:lnTo>
                  <a:lnTo>
                    <a:pt x="2160240" y="288032"/>
                  </a:ln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研究生学位论文质量管理规定</a:t>
              </a:r>
              <a:endParaRPr lang="zh-CN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179F130-C776-4427-8AC8-7B8E88B72BB6}"/>
                </a:ext>
              </a:extLst>
            </p:cNvPr>
            <p:cNvCxnSpPr/>
            <p:nvPr/>
          </p:nvCxnSpPr>
          <p:spPr>
            <a:xfrm>
              <a:off x="4442991" y="2927145"/>
              <a:ext cx="7416824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655908" y="2026161"/>
            <a:ext cx="10884309" cy="405328"/>
          </a:xfrm>
          <a:prstGeom prst="rect">
            <a:avLst/>
          </a:prstGeom>
          <a:solidFill>
            <a:srgbClr val="002060">
              <a:alpha val="1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defTabSz="912813">
              <a:buFont typeface="Wingdings" pitchFamily="2" charset="2"/>
              <a:buChar char="u"/>
              <a:defRPr/>
            </a:pPr>
            <a:r>
              <a:rPr lang="zh-CN" altLang="en-US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原文件：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外审结论中有</a:t>
            </a:r>
            <a:r>
              <a:rPr lang="zh-CN" altLang="en-US" sz="2000" dirty="0">
                <a:solidFill>
                  <a:schemeClr val="tx1"/>
                </a:solidFill>
              </a:rPr>
              <a:t>“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修改后复审</a:t>
            </a:r>
            <a:r>
              <a:rPr lang="zh-CN" altLang="en-US" sz="2000" dirty="0">
                <a:solidFill>
                  <a:schemeClr val="tx1"/>
                </a:solidFill>
              </a:rPr>
              <a:t>”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的，应对论文进行至少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3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个月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的修改，送原专家评审</a:t>
            </a:r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579264" y="1283044"/>
            <a:ext cx="8807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第六条  论文外审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655908" y="2926098"/>
            <a:ext cx="10884309" cy="466009"/>
          </a:xfrm>
          <a:prstGeom prst="rect">
            <a:avLst/>
          </a:prstGeom>
          <a:solidFill>
            <a:schemeClr val="accent4">
              <a:lumMod val="75000"/>
              <a:alpha val="1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defTabSz="912813">
              <a:buFont typeface="Wingdings" pitchFamily="2" charset="2"/>
              <a:buChar char="u"/>
              <a:defRPr/>
            </a:pPr>
            <a:r>
              <a:rPr lang="zh-CN" altLang="en-US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修订后：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外审结论中有“修改后复审”的，应对论文进行至少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1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个月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的修改，送原专家评审</a:t>
            </a:r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5248272" y="2465847"/>
            <a:ext cx="277091" cy="420366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626958" y="2510715"/>
            <a:ext cx="1946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缩短修改时限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8027" y="4143891"/>
            <a:ext cx="10895888" cy="707886"/>
          </a:xfrm>
          <a:prstGeom prst="rect">
            <a:avLst/>
          </a:prstGeom>
          <a:solidFill>
            <a:srgbClr val="DBE0E9"/>
          </a:solidFill>
          <a:ln>
            <a:solidFill>
              <a:srgbClr val="41719C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原文件：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外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审结论中有“不予答辩”的，应对论文进行至少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6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个月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的修改，申请论文复审。每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份“不予答辩”意见，补送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名专家。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54660" y="5346386"/>
            <a:ext cx="10895888" cy="707886"/>
          </a:xfrm>
          <a:prstGeom prst="rect">
            <a:avLst/>
          </a:prstGeom>
          <a:solidFill>
            <a:srgbClr val="E3E3D3"/>
          </a:solidFill>
          <a:ln>
            <a:solidFill>
              <a:srgbClr val="41719C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修订后：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外审结论中有“不予答辩”的，应对论文进行至少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3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个月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的修改，申请论文复审。每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份“不予答辩”意见，补送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名专家，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其中包含原专家。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643874" y="4925842"/>
            <a:ext cx="29921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缩短修改时限，明确送原专家</a:t>
            </a:r>
          </a:p>
        </p:txBody>
      </p:sp>
      <p:sp>
        <p:nvSpPr>
          <p:cNvPr id="20" name="下箭头 19"/>
          <p:cNvSpPr/>
          <p:nvPr/>
        </p:nvSpPr>
        <p:spPr>
          <a:xfrm>
            <a:off x="5250872" y="4888898"/>
            <a:ext cx="277091" cy="420366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519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3">
            <a:extLst>
              <a:ext uri="{FF2B5EF4-FFF2-40B4-BE49-F238E27FC236}">
                <a16:creationId xmlns:a16="http://schemas.microsoft.com/office/drawing/2014/main" xmlns="" id="{A5E09E11-7F24-43B2-BD58-2529EF96298B}"/>
              </a:ext>
            </a:extLst>
          </p:cNvPr>
          <p:cNvGrpSpPr/>
          <p:nvPr/>
        </p:nvGrpSpPr>
        <p:grpSpPr>
          <a:xfrm>
            <a:off x="579264" y="298834"/>
            <a:ext cx="11046679" cy="620180"/>
            <a:chOff x="4442990" y="2306965"/>
            <a:chExt cx="7416825" cy="620180"/>
          </a:xfrm>
        </p:grpSpPr>
        <p:sp>
          <p:nvSpPr>
            <p:cNvPr id="9" name="矩形 5">
              <a:extLst>
                <a:ext uri="{FF2B5EF4-FFF2-40B4-BE49-F238E27FC236}">
                  <a16:creationId xmlns:a16="http://schemas.microsoft.com/office/drawing/2014/main" xmlns="" id="{D2D0524E-71BA-4C43-817C-6D63826C06AC}"/>
                </a:ext>
              </a:extLst>
            </p:cNvPr>
            <p:cNvSpPr/>
            <p:nvPr/>
          </p:nvSpPr>
          <p:spPr>
            <a:xfrm>
              <a:off x="4442990" y="2306965"/>
              <a:ext cx="5720037" cy="609288"/>
            </a:xfrm>
            <a:custGeom>
              <a:avLst/>
              <a:gdLst>
                <a:gd name="connsiteX0" fmla="*/ 0 w 2160240"/>
                <a:gd name="connsiteY0" fmla="*/ 0 h 288032"/>
                <a:gd name="connsiteX1" fmla="*/ 2160240 w 2160240"/>
                <a:gd name="connsiteY1" fmla="*/ 0 h 288032"/>
                <a:gd name="connsiteX2" fmla="*/ 2160240 w 2160240"/>
                <a:gd name="connsiteY2" fmla="*/ 288032 h 288032"/>
                <a:gd name="connsiteX3" fmla="*/ 0 w 2160240"/>
                <a:gd name="connsiteY3" fmla="*/ 288032 h 288032"/>
                <a:gd name="connsiteX4" fmla="*/ 0 w 2160240"/>
                <a:gd name="connsiteY4" fmla="*/ 0 h 288032"/>
                <a:gd name="connsiteX0" fmla="*/ 0 w 2160240"/>
                <a:gd name="connsiteY0" fmla="*/ 0 h 288032"/>
                <a:gd name="connsiteX1" fmla="*/ 1941299 w 2160240"/>
                <a:gd name="connsiteY1" fmla="*/ 0 h 288032"/>
                <a:gd name="connsiteX2" fmla="*/ 2160240 w 2160240"/>
                <a:gd name="connsiteY2" fmla="*/ 288032 h 288032"/>
                <a:gd name="connsiteX3" fmla="*/ 0 w 2160240"/>
                <a:gd name="connsiteY3" fmla="*/ 288032 h 288032"/>
                <a:gd name="connsiteX4" fmla="*/ 0 w 2160240"/>
                <a:gd name="connsiteY4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240" h="288032">
                  <a:moveTo>
                    <a:pt x="0" y="0"/>
                  </a:moveTo>
                  <a:lnTo>
                    <a:pt x="1941299" y="0"/>
                  </a:lnTo>
                  <a:lnTo>
                    <a:pt x="2160240" y="288032"/>
                  </a:ln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研究生学位论文质量管理规定</a:t>
              </a:r>
              <a:endParaRPr lang="zh-CN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179F130-C776-4427-8AC8-7B8E88B72BB6}"/>
                </a:ext>
              </a:extLst>
            </p:cNvPr>
            <p:cNvCxnSpPr/>
            <p:nvPr/>
          </p:nvCxnSpPr>
          <p:spPr>
            <a:xfrm>
              <a:off x="4442991" y="2927145"/>
              <a:ext cx="7416824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655908" y="1920983"/>
            <a:ext cx="10884309" cy="1144072"/>
          </a:xfrm>
          <a:prstGeom prst="rect">
            <a:avLst/>
          </a:prstGeom>
          <a:solidFill>
            <a:srgbClr val="002060">
              <a:alpha val="1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defTabSz="912813">
              <a:buFont typeface="Wingdings" pitchFamily="2" charset="2"/>
              <a:buChar char="u"/>
              <a:defRPr/>
            </a:pPr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原文件：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博士学位论文答辩委员会由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至少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5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名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相关学科专家组成，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须包含至少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2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名校外专家，职称均应为正高级职称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，博士生导师应占三分之二及以上。答辩委员会设秘书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名，应为本校讲师及以上职称。</a:t>
            </a:r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579264" y="1283044"/>
            <a:ext cx="8807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第七条  论文答辩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655908" y="4024374"/>
            <a:ext cx="10884309" cy="1578758"/>
          </a:xfrm>
          <a:prstGeom prst="rect">
            <a:avLst/>
          </a:prstGeom>
          <a:solidFill>
            <a:schemeClr val="accent4">
              <a:lumMod val="75000"/>
              <a:alpha val="1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修订后：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博士</a:t>
            </a:r>
            <a:r>
              <a:rPr lang="zh-CN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学位论文答辩委员会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由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5-7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名相关学科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的博士生导师或正高级职称专家组成。</a:t>
            </a:r>
            <a:r>
              <a:rPr lang="zh-CN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答辩委员会委员中博士生导师至少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占三分之二</a:t>
            </a:r>
            <a:r>
              <a:rPr lang="zh-CN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，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其中主席必须是正高级职称的博士生导师，除本校专家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外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，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还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须有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2-4 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名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校外专家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，校外专家原则上需来自不同单位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。</a:t>
            </a:r>
            <a:r>
              <a:rPr lang="zh-CN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答辩委员会设秘书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1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名</a:t>
            </a:r>
            <a:r>
              <a:rPr lang="zh-CN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，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应为本校讲师及以上职称。</a:t>
            </a:r>
            <a:endParaRPr lang="zh-CN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5494193" y="3241327"/>
            <a:ext cx="277091" cy="60677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71166" y="3346506"/>
            <a:ext cx="36152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进一步明确答委数量、职称及组成等</a:t>
            </a:r>
          </a:p>
        </p:txBody>
      </p:sp>
    </p:spTree>
    <p:extLst>
      <p:ext uri="{BB962C8B-B14F-4D97-AF65-F5344CB8AC3E}">
        <p14:creationId xmlns:p14="http://schemas.microsoft.com/office/powerpoint/2010/main" val="300564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3">
            <a:extLst>
              <a:ext uri="{FF2B5EF4-FFF2-40B4-BE49-F238E27FC236}">
                <a16:creationId xmlns:a16="http://schemas.microsoft.com/office/drawing/2014/main" xmlns="" id="{A5E09E11-7F24-43B2-BD58-2529EF96298B}"/>
              </a:ext>
            </a:extLst>
          </p:cNvPr>
          <p:cNvGrpSpPr/>
          <p:nvPr/>
        </p:nvGrpSpPr>
        <p:grpSpPr>
          <a:xfrm>
            <a:off x="579264" y="298834"/>
            <a:ext cx="11046679" cy="620180"/>
            <a:chOff x="4442990" y="2306965"/>
            <a:chExt cx="7416825" cy="620180"/>
          </a:xfrm>
        </p:grpSpPr>
        <p:sp>
          <p:nvSpPr>
            <p:cNvPr id="9" name="矩形 5">
              <a:extLst>
                <a:ext uri="{FF2B5EF4-FFF2-40B4-BE49-F238E27FC236}">
                  <a16:creationId xmlns:a16="http://schemas.microsoft.com/office/drawing/2014/main" xmlns="" id="{D2D0524E-71BA-4C43-817C-6D63826C06AC}"/>
                </a:ext>
              </a:extLst>
            </p:cNvPr>
            <p:cNvSpPr/>
            <p:nvPr/>
          </p:nvSpPr>
          <p:spPr>
            <a:xfrm>
              <a:off x="4442990" y="2306965"/>
              <a:ext cx="5720037" cy="609288"/>
            </a:xfrm>
            <a:custGeom>
              <a:avLst/>
              <a:gdLst>
                <a:gd name="connsiteX0" fmla="*/ 0 w 2160240"/>
                <a:gd name="connsiteY0" fmla="*/ 0 h 288032"/>
                <a:gd name="connsiteX1" fmla="*/ 2160240 w 2160240"/>
                <a:gd name="connsiteY1" fmla="*/ 0 h 288032"/>
                <a:gd name="connsiteX2" fmla="*/ 2160240 w 2160240"/>
                <a:gd name="connsiteY2" fmla="*/ 288032 h 288032"/>
                <a:gd name="connsiteX3" fmla="*/ 0 w 2160240"/>
                <a:gd name="connsiteY3" fmla="*/ 288032 h 288032"/>
                <a:gd name="connsiteX4" fmla="*/ 0 w 2160240"/>
                <a:gd name="connsiteY4" fmla="*/ 0 h 288032"/>
                <a:gd name="connsiteX0" fmla="*/ 0 w 2160240"/>
                <a:gd name="connsiteY0" fmla="*/ 0 h 288032"/>
                <a:gd name="connsiteX1" fmla="*/ 1941299 w 2160240"/>
                <a:gd name="connsiteY1" fmla="*/ 0 h 288032"/>
                <a:gd name="connsiteX2" fmla="*/ 2160240 w 2160240"/>
                <a:gd name="connsiteY2" fmla="*/ 288032 h 288032"/>
                <a:gd name="connsiteX3" fmla="*/ 0 w 2160240"/>
                <a:gd name="connsiteY3" fmla="*/ 288032 h 288032"/>
                <a:gd name="connsiteX4" fmla="*/ 0 w 2160240"/>
                <a:gd name="connsiteY4" fmla="*/ 0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240" h="288032">
                  <a:moveTo>
                    <a:pt x="0" y="0"/>
                  </a:moveTo>
                  <a:lnTo>
                    <a:pt x="1941299" y="0"/>
                  </a:lnTo>
                  <a:lnTo>
                    <a:pt x="2160240" y="288032"/>
                  </a:lnTo>
                  <a:lnTo>
                    <a:pt x="0" y="2880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研究生学位论文质量管理规定</a:t>
              </a:r>
              <a:endParaRPr lang="zh-CN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179F130-C776-4427-8AC8-7B8E88B72BB6}"/>
                </a:ext>
              </a:extLst>
            </p:cNvPr>
            <p:cNvCxnSpPr/>
            <p:nvPr/>
          </p:nvCxnSpPr>
          <p:spPr>
            <a:xfrm>
              <a:off x="4442991" y="2927145"/>
              <a:ext cx="7416824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741633" y="2307613"/>
            <a:ext cx="10884309" cy="1038893"/>
          </a:xfrm>
          <a:prstGeom prst="rect">
            <a:avLst/>
          </a:prstGeom>
          <a:solidFill>
            <a:srgbClr val="002060">
              <a:alpha val="1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defTabSz="912813">
              <a:buFont typeface="Wingdings" pitchFamily="2" charset="2"/>
              <a:buChar char="u"/>
              <a:defRPr/>
            </a:pPr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原文件：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缓授学位：申请者在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年内完成论文修改，重新提交论文评阅、答辩。重新答辩机会只有一次。</a:t>
            </a:r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579264" y="1283044"/>
            <a:ext cx="8807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第十条  校学位评定委员会审议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741633" y="4246450"/>
            <a:ext cx="10884309" cy="1234264"/>
          </a:xfrm>
          <a:prstGeom prst="rect">
            <a:avLst/>
          </a:prstGeom>
          <a:solidFill>
            <a:schemeClr val="accent4">
              <a:lumMod val="75000"/>
              <a:alpha val="1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defTabSz="912813">
              <a:buFont typeface="Wingdings" pitchFamily="2" charset="2"/>
              <a:buChar char="u"/>
              <a:defRPr/>
            </a:pPr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修订后：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缓授学位：申请者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应修改完善至少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6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个月，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重新进行论文评阅、答辩，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年内提交学位申请。重新答辩机会只有一次。</a:t>
            </a:r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5494075" y="3415326"/>
            <a:ext cx="277091" cy="60677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71166" y="3570856"/>
            <a:ext cx="4804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根据校学位评定委员会要求，明确最短修改时间</a:t>
            </a:r>
          </a:p>
        </p:txBody>
      </p:sp>
    </p:spTree>
    <p:extLst>
      <p:ext uri="{BB962C8B-B14F-4D97-AF65-F5344CB8AC3E}">
        <p14:creationId xmlns:p14="http://schemas.microsoft.com/office/powerpoint/2010/main" val="886941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6145</TotalTime>
  <Words>399</Words>
  <Application>Microsoft Office PowerPoint</Application>
  <PresentationFormat>宽屏</PresentationFormat>
  <Paragraphs>20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等线</vt:lpstr>
      <vt:lpstr>等线 Light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>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DY</dc:creator>
  <cp:lastModifiedBy>USER</cp:lastModifiedBy>
  <cp:revision>508</cp:revision>
  <dcterms:created xsi:type="dcterms:W3CDTF">2014-09-22T10:44:00Z</dcterms:created>
  <dcterms:modified xsi:type="dcterms:W3CDTF">2022-08-29T07:08:05Z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